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5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at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15-20 minutes, 15 minutes for presentation 5 min for q&amp;a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1528d0dd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1528d0dd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1528d0ddc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1528d0ddc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ded08db8f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ded08db8f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1528d0ddc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1528d0dd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ded08db8f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ded08db8f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in high level figure of SURF here and you can talk about each of the sections more easily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528d0dd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528d0dd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ded08db8f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ded08db8f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ded08db8f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ded08db8f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ded08db8f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dded08db8f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ded08db8f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ded08db8f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1528d0d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1528d0d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dded08db8f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dded08db8f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sure you talk about the properties of anytime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all algorithms will be able to be made into an anytime design, criterias for anytime design, how our initial anytime design is anytime design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1528d0dd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1528d0dd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ded08db8f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ded08db8f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ded08db8f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ded08db8f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1528d0ddc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e1528d0ddc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ded08db8f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ded08db8f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ded08db8f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dded08db8f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ded08db8f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ded08db8f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ded08db8f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ded08db8f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ded08db8f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ded08db8f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test ran on multiple images with the keypoints circled in the report put 5 images, in the presentation put 2 images of the opencv version and the one ran with my algorithm for </a:t>
            </a:r>
            <a:r>
              <a:rPr lang="en-GB"/>
              <a:t>comparison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ded08db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ded08db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e08a88e10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e08a88e10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08a88e1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e08a88e1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ded08db8f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ded08db8f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08a88e1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e08a88e1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1528d0d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1528d0d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ded08db8f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dded08db8f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ded08db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ded08db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ded08db8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ded08db8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ded08db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ded08db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ded08db8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ded08db8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ded08db8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ded08db8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ded08db8f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ded08db8f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8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231" name="Google Shape;231;p18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7" name="Google Shape;2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40" name="Google Shape;240;p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2" name="Google Shape;262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9" name="Google Shape;269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3" name="Google Shape;273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4" name="Google Shape;2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77" name="Google Shape;277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0" name="Google Shape;2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83" name="Google Shape;283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7" name="Google Shape;2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90" name="Google Shape;290;p2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12" name="Google Shape;312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2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" name="Google Shape;315;p2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16" name="Google Shape;316;p2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7" name="Google Shape;3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20" name="Google Shape;320;p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23" name="Google Shape;32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26" name="Google Shape;326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7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45" name="Google Shape;345;p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6" name="Google Shape;34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Undergraduate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</a:t>
            </a:r>
            <a:endParaRPr/>
          </a:p>
        </p:txBody>
      </p:sp>
      <p:sp>
        <p:nvSpPr>
          <p:cNvPr id="354" name="Google Shape;354;p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/>
              <a:t>By: Jennifer Chiang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38"/>
          <p:cNvPicPr preferRelativeResize="0"/>
          <p:nvPr/>
        </p:nvPicPr>
        <p:blipFill rotWithShape="1">
          <a:blip r:embed="rId3">
            <a:alphaModFix/>
          </a:blip>
          <a:srcRect b="20161" l="0" r="0" t="49911"/>
          <a:stretch/>
        </p:blipFill>
        <p:spPr>
          <a:xfrm>
            <a:off x="1208025" y="618575"/>
            <a:ext cx="5942875" cy="39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8"/>
          <p:cNvPicPr preferRelativeResize="0"/>
          <p:nvPr/>
        </p:nvPicPr>
        <p:blipFill rotWithShape="1">
          <a:blip r:embed="rId4">
            <a:alphaModFix/>
          </a:blip>
          <a:srcRect b="25847" l="0" r="0" t="27377"/>
          <a:stretch/>
        </p:blipFill>
        <p:spPr>
          <a:xfrm>
            <a:off x="6253325" y="393750"/>
            <a:ext cx="2352675" cy="24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</a:t>
            </a:r>
            <a:endParaRPr/>
          </a:p>
        </p:txBody>
      </p:sp>
      <p:sp>
        <p:nvSpPr>
          <p:cNvPr id="417" name="Google Shape;417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000">
                <a:solidFill>
                  <a:srgbClr val="FFFFFF"/>
                </a:solidFill>
              </a:rPr>
              <a:t>“Image processing is a method to perform some operations on an image, in order to get an enhanced image or to extract some useful information from it. ” (Digital Image Processing - University of Tartu)</a:t>
            </a:r>
            <a:endParaRPr sz="20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000">
                <a:solidFill>
                  <a:srgbClr val="FFFFFF"/>
                </a:solidFill>
              </a:rPr>
              <a:t>Part of bigger field known as computer vision, frequently used in AI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(Fundamentals of Image Processing - University of Technology)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425" y="3093375"/>
            <a:ext cx="6602350" cy="64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detect similarities from images/videos</a:t>
            </a:r>
            <a:endParaRPr/>
          </a:p>
        </p:txBody>
      </p:sp>
      <p:sp>
        <p:nvSpPr>
          <p:cNvPr id="424" name="Google Shape;424;p40"/>
          <p:cNvSpPr txBox="1"/>
          <p:nvPr>
            <p:ph idx="1" type="body"/>
          </p:nvPr>
        </p:nvSpPr>
        <p:spPr>
          <a:xfrm>
            <a:off x="1297500" y="13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Remove noise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Done with filters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Feature detector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How are key features found?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Feature descriptor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What describes this key feature and is unique to only this feature?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2000"/>
              <a:t>Color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2000"/>
              <a:t>Angle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2000"/>
              <a:t>Position 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Find keypoints &amp; orientation assignment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</a:t>
            </a:r>
            <a:r>
              <a:rPr lang="en-GB"/>
              <a:t> algorithms: SIFT &amp; SURF</a:t>
            </a:r>
            <a:endParaRPr/>
          </a:p>
        </p:txBody>
      </p:sp>
      <p:sp>
        <p:nvSpPr>
          <p:cNvPr id="430" name="Google Shape;430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SIFT - Scale Invariant Feature Transform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Led to a mini-revolution in computer vision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SURF - Speeded Up Robust Features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Improved on SIFT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Both scale and rotation invariant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*U-SIFT &amp; U-SURF exist, this is the nonrotation invariant version of the algorithms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Both algorithms are patented, but available for research and academic use 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Speeded Up Robust Features (SURF)</a:t>
            </a:r>
            <a:endParaRPr/>
          </a:p>
        </p:txBody>
      </p:sp>
      <p:sp>
        <p:nvSpPr>
          <p:cNvPr id="436" name="Google Shape;436;p42"/>
          <p:cNvSpPr txBox="1"/>
          <p:nvPr>
            <p:ph idx="1" type="body"/>
          </p:nvPr>
        </p:nvSpPr>
        <p:spPr>
          <a:xfrm>
            <a:off x="1145100" y="1034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-GB" sz="1900">
                <a:solidFill>
                  <a:srgbClr val="FFFFFF"/>
                </a:solidFill>
              </a:rPr>
              <a:t>Speed</a:t>
            </a:r>
            <a:endParaRPr sz="19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-GB" sz="1700">
                <a:solidFill>
                  <a:srgbClr val="FFFFFF"/>
                </a:solidFill>
              </a:rPr>
              <a:t>Improved SIFT with better computation time</a:t>
            </a:r>
            <a:endParaRPr sz="17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-GB" sz="1900">
                <a:solidFill>
                  <a:srgbClr val="FFFFFF"/>
                </a:solidFill>
              </a:rPr>
              <a:t>Fast-Hessian Detector </a:t>
            </a:r>
            <a:endParaRPr sz="19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-GB" sz="1700">
                <a:solidFill>
                  <a:srgbClr val="FFFFFF"/>
                </a:solidFill>
              </a:rPr>
              <a:t>Determinant of hessian matrix used for selecting keypoint location and orientation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-GB" sz="1700">
                <a:solidFill>
                  <a:srgbClr val="FFFFFF"/>
                </a:solidFill>
              </a:rPr>
              <a:t>Evaluated independent of matrix size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-GB" sz="1700">
                <a:solidFill>
                  <a:srgbClr val="FFFFFF"/>
                </a:solidFill>
              </a:rPr>
              <a:t>Box filters and integral images</a:t>
            </a:r>
            <a:endParaRPr sz="1700">
              <a:solidFill>
                <a:srgbClr val="FFFFFF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■"/>
            </a:pPr>
            <a:r>
              <a:rPr lang="en-GB" sz="1700">
                <a:solidFill>
                  <a:srgbClr val="FFFFFF"/>
                </a:solidFill>
              </a:rPr>
              <a:t>Does not need to iteratively apply filters</a:t>
            </a:r>
            <a:endParaRPr sz="1700">
              <a:solidFill>
                <a:srgbClr val="FFFFFF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■"/>
            </a:pPr>
            <a:r>
              <a:rPr lang="en-GB" sz="1700">
                <a:solidFill>
                  <a:srgbClr val="FFFFFF"/>
                </a:solidFill>
              </a:rPr>
              <a:t>Filters can be applied directly and even run in parallel</a:t>
            </a:r>
            <a:endParaRPr sz="1700">
              <a:solidFill>
                <a:srgbClr val="FFFFFF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■"/>
            </a:pPr>
            <a:r>
              <a:rPr lang="en-GB" sz="1700">
                <a:solidFill>
                  <a:srgbClr val="FFFFFF"/>
                </a:solidFill>
              </a:rPr>
              <a:t>Low computational cost</a:t>
            </a:r>
            <a:endParaRPr sz="17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-GB" sz="1900">
                <a:solidFill>
                  <a:srgbClr val="FFFFFF"/>
                </a:solidFill>
              </a:rPr>
              <a:t>Robustness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-GB" sz="1900">
                <a:solidFill>
                  <a:srgbClr val="FFFFFF"/>
                </a:solidFill>
              </a:rPr>
              <a:t>Possible parallelization to be explored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8349"/>
            <a:ext cx="9143999" cy="368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88" y="433388"/>
            <a:ext cx="72866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892" y="0"/>
            <a:ext cx="60282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"/>
          <p:cNvSpPr txBox="1"/>
          <p:nvPr>
            <p:ph type="title"/>
          </p:nvPr>
        </p:nvSpPr>
        <p:spPr>
          <a:xfrm>
            <a:off x="1297500" y="2222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Anytime Algorithms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</a:t>
            </a:r>
            <a:endParaRPr/>
          </a:p>
        </p:txBody>
      </p:sp>
      <p:sp>
        <p:nvSpPr>
          <p:cNvPr id="468" name="Google Shape;468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●"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Algorithm that improves its results the longer it runs, and can return a valid solution even if it is interrupted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  <a:endParaRPr/>
          </a:p>
        </p:txBody>
      </p:sp>
      <p:pic>
        <p:nvPicPr>
          <p:cNvPr id="360" name="Google Shape;3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975" y="1490950"/>
            <a:ext cx="5666675" cy="31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</a:t>
            </a:r>
            <a:endParaRPr/>
          </a:p>
        </p:txBody>
      </p:sp>
      <p:sp>
        <p:nvSpPr>
          <p:cNvPr id="474" name="Google Shape;474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Guarantee a solution even if it is interrupted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Provide a solution to large datasets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Typically used in real time systems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Where users may the the solution within a time constraint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Properties of</a:t>
            </a:r>
            <a:r>
              <a:rPr lang="en-GB"/>
              <a:t> anytime design</a:t>
            </a:r>
            <a:endParaRPr/>
          </a:p>
        </p:txBody>
      </p:sp>
      <p:sp>
        <p:nvSpPr>
          <p:cNvPr id="480" name="Google Shape;480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Be an algorithm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GB" sz="1700"/>
              <a:t>Guaranteed to terminate at some point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Provide an approximate solution even when stopped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GB" sz="1700"/>
              <a:t>Stoppable at any time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Improving answer the longer it runs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GB" sz="1700"/>
              <a:t>Uniformly and continuously better the approximate solution the longer it runs</a:t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anytime algorithm design</a:t>
            </a:r>
            <a:endParaRPr/>
          </a:p>
        </p:txBody>
      </p:sp>
      <p:sp>
        <p:nvSpPr>
          <p:cNvPr id="486" name="Google Shape;486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2600"/>
            <a:ext cx="8991600" cy="2781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Methodology</a:t>
            </a:r>
            <a:endParaRPr/>
          </a:p>
        </p:txBody>
      </p:sp>
      <p:sp>
        <p:nvSpPr>
          <p:cNvPr id="493" name="Google Shape;493;p51"/>
          <p:cNvSpPr txBox="1"/>
          <p:nvPr>
            <p:ph idx="1" type="body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Test environment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Jupyter notebook on local machine for initial development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Hpc server for testing and later development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Data preprocessing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Dimension conversion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Color conversion 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Tests performed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Number of keypoints test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Euclidean distance test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Number of perfectly matched keypoints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50" y="140200"/>
            <a:ext cx="7631925" cy="48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gathered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of keypoints found</a:t>
            </a:r>
            <a:endParaRPr/>
          </a:p>
        </p:txBody>
      </p:sp>
      <p:sp>
        <p:nvSpPr>
          <p:cNvPr id="511" name="Google Shape;511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950" y="1100675"/>
            <a:ext cx="6364000" cy="38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Euclidean Distance between Keypoints</a:t>
            </a:r>
            <a:endParaRPr/>
          </a:p>
        </p:txBody>
      </p:sp>
      <p:sp>
        <p:nvSpPr>
          <p:cNvPr id="518" name="Google Shape;518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638" y="1134075"/>
            <a:ext cx="6318625" cy="37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Perfectly matched keypoints</a:t>
            </a:r>
            <a:endParaRPr/>
          </a:p>
        </p:txBody>
      </p:sp>
      <p:sp>
        <p:nvSpPr>
          <p:cNvPr id="525" name="Google Shape;525;p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500" y="981500"/>
            <a:ext cx="6349242" cy="38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360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7"/>
          <p:cNvPicPr preferRelativeResize="0"/>
          <p:nvPr/>
        </p:nvPicPr>
        <p:blipFill rotWithShape="1">
          <a:blip r:embed="rId4">
            <a:alphaModFix/>
          </a:blip>
          <a:srcRect b="0" l="0" r="0" t="13427"/>
          <a:stretch/>
        </p:blipFill>
        <p:spPr>
          <a:xfrm>
            <a:off x="4910900" y="872875"/>
            <a:ext cx="399097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Exploring Speeded Up Robust Features (SURF) Based Algorithms for Large and Dynamic Image Retrieval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36475"/>
            <a:ext cx="4821075" cy="48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8"/>
          <p:cNvPicPr preferRelativeResize="0"/>
          <p:nvPr/>
        </p:nvPicPr>
        <p:blipFill rotWithShape="1">
          <a:blip r:embed="rId4">
            <a:alphaModFix/>
          </a:blip>
          <a:srcRect b="0" l="0" r="0" t="11863"/>
          <a:stretch/>
        </p:blipFill>
        <p:spPr>
          <a:xfrm>
            <a:off x="4916900" y="660200"/>
            <a:ext cx="4107050" cy="40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75175"/>
            <a:ext cx="4562325" cy="451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9"/>
          <p:cNvPicPr preferRelativeResize="0"/>
          <p:nvPr/>
        </p:nvPicPr>
        <p:blipFill rotWithShape="1">
          <a:blip r:embed="rId4">
            <a:alphaModFix/>
          </a:blip>
          <a:srcRect b="0" l="0" r="0" t="11839"/>
          <a:stretch/>
        </p:blipFill>
        <p:spPr>
          <a:xfrm>
            <a:off x="4814225" y="442612"/>
            <a:ext cx="4287056" cy="43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Euclidean Distance Results</a:t>
            </a:r>
            <a:endParaRPr/>
          </a:p>
        </p:txBody>
      </p:sp>
      <p:pic>
        <p:nvPicPr>
          <p:cNvPr id="556" name="Google Shape;5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25" y="1226025"/>
            <a:ext cx="3016975" cy="16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950" y="1216450"/>
            <a:ext cx="3177826" cy="17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725" y="3131325"/>
            <a:ext cx="3016975" cy="171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4950" y="3131325"/>
            <a:ext cx="3300818" cy="17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1"/>
          <p:cNvSpPr txBox="1"/>
          <p:nvPr>
            <p:ph type="title"/>
          </p:nvPr>
        </p:nvSpPr>
        <p:spPr>
          <a:xfrm>
            <a:off x="1297500" y="31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encountered</a:t>
            </a:r>
            <a:endParaRPr/>
          </a:p>
        </p:txBody>
      </p:sp>
      <p:sp>
        <p:nvSpPr>
          <p:cNvPr id="565" name="Google Shape;565;p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" y="845219"/>
            <a:ext cx="4419600" cy="43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1"/>
          <p:cNvPicPr preferRelativeResize="0"/>
          <p:nvPr/>
        </p:nvPicPr>
        <p:blipFill rotWithShape="1">
          <a:blip r:embed="rId4">
            <a:alphaModFix/>
          </a:blip>
          <a:srcRect b="0" l="0" r="0" t="13171"/>
          <a:stretch/>
        </p:blipFill>
        <p:spPr>
          <a:xfrm>
            <a:off x="4516125" y="1296287"/>
            <a:ext cx="3786925" cy="37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Conflicting results</a:t>
            </a:r>
            <a:endParaRPr/>
          </a:p>
        </p:txBody>
      </p:sp>
      <p:sp>
        <p:nvSpPr>
          <p:cNvPr id="573" name="Google Shape;573;p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 b="0" l="67642" r="0" t="0"/>
          <a:stretch/>
        </p:blipFill>
        <p:spPr>
          <a:xfrm>
            <a:off x="798400" y="1567550"/>
            <a:ext cx="1895475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050" y="1677088"/>
            <a:ext cx="47815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Future Work</a:t>
            </a:r>
            <a:endParaRPr/>
          </a:p>
        </p:txBody>
      </p:sp>
      <p:sp>
        <p:nvSpPr>
          <p:cNvPr id="581" name="Google Shape;581;p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Tests did not conform to expected result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Expected monotonically nondecreasing trend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Additional testing to see why tests did not conform to expected trend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Parallelization to be implemented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Sliding windows added to code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Additional tests to be performed to calculate sliding window overhead 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Concepts leveraged</a:t>
            </a:r>
            <a:endParaRPr sz="3000"/>
          </a:p>
        </p:txBody>
      </p:sp>
      <p:sp>
        <p:nvSpPr>
          <p:cNvPr id="371" name="Google Shape;371;p32"/>
          <p:cNvSpPr txBox="1"/>
          <p:nvPr>
            <p:ph idx="1" type="body"/>
          </p:nvPr>
        </p:nvSpPr>
        <p:spPr>
          <a:xfrm>
            <a:off x="1145100" y="1110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Computer vision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What is image processing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How image processing works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How are similar objects detected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High performance computing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Environment that tests were run in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Anytime algorithms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Real time retrieval solution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Parallel/distributed processing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Speed up the algorithm and run more portions with anytime design in mind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based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3"/>
          <p:cNvSpPr txBox="1"/>
          <p:nvPr>
            <p:ph idx="1" type="body"/>
          </p:nvPr>
        </p:nvSpPr>
        <p:spPr>
          <a:xfrm>
            <a:off x="7641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Question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Is there a better solution to real time retrieval of images from large and dynamic databases?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"/>
          <p:cNvSpPr txBox="1"/>
          <p:nvPr>
            <p:ph idx="2" type="body"/>
          </p:nvPr>
        </p:nvSpPr>
        <p:spPr>
          <a:xfrm>
            <a:off x="4628426" y="1186550"/>
            <a:ext cx="40794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Relevancy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Cannot wait for an </a:t>
            </a:r>
            <a:r>
              <a:rPr lang="en-GB" sz="2000"/>
              <a:t>infinite</a:t>
            </a:r>
            <a:r>
              <a:rPr lang="en-GB" sz="2000"/>
              <a:t> database to finish processing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Social media platforms are constantly being updated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No clearly identified solution to the question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concepts and how they’re used in the project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</a:t>
            </a:r>
            <a:endParaRPr/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1297500" y="1491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Images from a computer’s point of 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What is image processing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How image processing works to detect objects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Image processing algorithms for object detection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SIFT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GB" sz="2000"/>
              <a:t>Scale Invariant Feature Transform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SURF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GB" sz="2000"/>
              <a:t>Speeded Up Robust Features 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Images/Photos</a:t>
            </a:r>
            <a:endParaRPr/>
          </a:p>
        </p:txBody>
      </p:sp>
      <p:sp>
        <p:nvSpPr>
          <p:cNvPr id="395" name="Google Shape;395;p36"/>
          <p:cNvSpPr txBox="1"/>
          <p:nvPr>
            <p:ph idx="1" type="body"/>
          </p:nvPr>
        </p:nvSpPr>
        <p:spPr>
          <a:xfrm>
            <a:off x="78300" y="1458600"/>
            <a:ext cx="5249100" cy="30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Image on a laptop not interpreted in the same way as our naked eye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Digital image 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Computer representation of an image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Different forms images can be represented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Matrices</a:t>
            </a:r>
            <a:endParaRPr sz="2000"/>
          </a:p>
          <a:p>
            <a:pPr indent="-32702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2000"/>
              <a:t>Bits </a:t>
            </a:r>
            <a:endParaRPr sz="2000"/>
          </a:p>
          <a:p>
            <a:pPr indent="-32702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2000"/>
              <a:t>Pixels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Made up of pixels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000"/>
              <a:t>Each pixel represents a color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What exactly does an image look like as a wavelength?</a:t>
            </a:r>
            <a:endParaRPr sz="2000"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875" y="1228713"/>
            <a:ext cx="3668125" cy="315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25" y="555261"/>
            <a:ext cx="8822150" cy="40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